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20"/>
  </p:notes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81279" indent="81279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1pPr>
    <a:lvl2pPr marL="0" marR="81279" indent="81279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2pPr>
    <a:lvl3pPr marL="0" marR="81279" indent="81279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3pPr>
    <a:lvl4pPr marL="0" marR="81279" indent="81279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4pPr>
    <a:lvl5pPr marL="0" marR="81279" indent="81279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5pPr>
    <a:lvl6pPr marL="0" marR="81279" indent="81279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6pPr>
    <a:lvl7pPr marL="0" marR="81279" indent="81279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7pPr>
    <a:lvl8pPr marL="0" marR="81279" indent="81279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8pPr>
    <a:lvl9pPr marL="0" marR="81279" indent="81279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4"/>
  </p:normalViewPr>
  <p:slideViewPr>
    <p:cSldViewPr snapToGrid="0">
      <p:cViewPr varScale="1">
        <p:scale>
          <a:sx n="60" d="100"/>
          <a:sy n="60" d="100"/>
        </p:scale>
        <p:origin x="4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+mj-lt"/>
        <a:ea typeface="+mj-ea"/>
        <a:cs typeface="+mj-cs"/>
        <a:sym typeface="Lucida Grande"/>
      </a:defRPr>
    </a:lvl1pPr>
    <a:lvl2pPr indent="228600" defTabSz="584200" latinLnBrk="0">
      <a:defRPr sz="2200">
        <a:latin typeface="+mj-lt"/>
        <a:ea typeface="+mj-ea"/>
        <a:cs typeface="+mj-cs"/>
        <a:sym typeface="Lucida Grande"/>
      </a:defRPr>
    </a:lvl2pPr>
    <a:lvl3pPr indent="457200" defTabSz="584200" latinLnBrk="0">
      <a:defRPr sz="2200">
        <a:latin typeface="+mj-lt"/>
        <a:ea typeface="+mj-ea"/>
        <a:cs typeface="+mj-cs"/>
        <a:sym typeface="Lucida Grande"/>
      </a:defRPr>
    </a:lvl3pPr>
    <a:lvl4pPr indent="685800" defTabSz="584200" latinLnBrk="0">
      <a:defRPr sz="2200">
        <a:latin typeface="+mj-lt"/>
        <a:ea typeface="+mj-ea"/>
        <a:cs typeface="+mj-cs"/>
        <a:sym typeface="Lucida Grande"/>
      </a:defRPr>
    </a:lvl4pPr>
    <a:lvl5pPr indent="914400" defTabSz="584200" latinLnBrk="0">
      <a:defRPr sz="2200">
        <a:latin typeface="+mj-lt"/>
        <a:ea typeface="+mj-ea"/>
        <a:cs typeface="+mj-cs"/>
        <a:sym typeface="Lucida Grande"/>
      </a:defRPr>
    </a:lvl5pPr>
    <a:lvl6pPr indent="1143000" defTabSz="584200" latinLnBrk="0">
      <a:defRPr sz="2200">
        <a:latin typeface="+mj-lt"/>
        <a:ea typeface="+mj-ea"/>
        <a:cs typeface="+mj-cs"/>
        <a:sym typeface="Lucida Grande"/>
      </a:defRPr>
    </a:lvl6pPr>
    <a:lvl7pPr indent="1371600" defTabSz="584200" latinLnBrk="0">
      <a:defRPr sz="2200">
        <a:latin typeface="+mj-lt"/>
        <a:ea typeface="+mj-ea"/>
        <a:cs typeface="+mj-cs"/>
        <a:sym typeface="Lucida Grande"/>
      </a:defRPr>
    </a:lvl7pPr>
    <a:lvl8pPr indent="1600200" defTabSz="584200" latinLnBrk="0">
      <a:defRPr sz="2200">
        <a:latin typeface="+mj-lt"/>
        <a:ea typeface="+mj-ea"/>
        <a:cs typeface="+mj-cs"/>
        <a:sym typeface="Lucida Grande"/>
      </a:defRPr>
    </a:lvl8pPr>
    <a:lvl9pPr indent="1828800" defTabSz="584200" latinLnBrk="0">
      <a:defRPr sz="2200">
        <a:latin typeface="+mj-lt"/>
        <a:ea typeface="+mj-ea"/>
        <a:cs typeface="+mj-cs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F062-3AD2-7BE9-4E0A-3EF42CCF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7FD1C5CF-6BE2-6C66-725E-0CF30DBD00CE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65313" y="2057400"/>
            <a:ext cx="17508387" cy="960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>
            <a:normAutofit/>
          </a:bodyPr>
          <a:lstStyle>
            <a:lvl1pPr marL="685800" marR="0" indent="-685800" algn="l" defTabSz="182880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ucida Grande"/>
              <a:buChar char="‣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990600" marR="0" indent="-571500" algn="l" defTabSz="18288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41100"/>
              </a:buClr>
              <a:buSzPct val="100000"/>
              <a:buFont typeface="Arial"/>
              <a:buChar char="–"/>
              <a:tabLst/>
              <a:defRPr sz="4800" b="0" i="0" u="none" strike="noStrike" cap="none" spc="0" baseline="0">
                <a:solidFill>
                  <a:srgbClr val="941100"/>
                </a:solidFill>
                <a:uFill>
                  <a:solidFill>
                    <a:srgbClr val="9411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1333500" marR="0" indent="-457200" algn="l" defTabSz="18288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F7EDB"/>
              </a:buClr>
              <a:buSzPct val="100000"/>
              <a:buFont typeface="Arial"/>
              <a:buChar char="•"/>
              <a:tabLst/>
              <a:defRPr sz="4000" b="0" i="0" u="none" strike="noStrike" cap="none" spc="0" baseline="0">
                <a:solidFill>
                  <a:srgbClr val="9F7EDB"/>
                </a:solidFill>
                <a:uFill>
                  <a:solidFill>
                    <a:srgbClr val="9F7EDB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1790700" marR="0" indent="-457200" algn="l" defTabSz="182880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2600"/>
              </a:buClr>
              <a:buSzPct val="100000"/>
              <a:buFont typeface="Arial"/>
              <a:buChar char="–"/>
              <a:tabLst/>
              <a:defRPr sz="3600" b="0" i="0" u="none" strike="noStrike" cap="none" spc="0" baseline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2247900" marR="0" indent="-457200" algn="l" defTabSz="182880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  <a:lvl6pPr marL="2590800" marR="0" indent="-800100" algn="l" defTabSz="182880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ucida Grande"/>
              <a:buChar char="‣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6pPr>
            <a:lvl7pPr marL="2590800" marR="0" indent="-800100" algn="l" defTabSz="182880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ucida Grande"/>
              <a:buChar char="‣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7pPr>
            <a:lvl8pPr marL="2590800" marR="0" indent="-800100" algn="l" defTabSz="182880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ucida Grande"/>
              <a:buChar char="‣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8pPr>
            <a:lvl9pPr marL="2590800" marR="0" indent="-800100" algn="l" defTabSz="182880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ucida Grande"/>
              <a:buChar char="‣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4"/>
            <a:r>
              <a:rPr lang="en-US" dirty="0"/>
              <a:t>Body Level Five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01918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F062-3AD2-7BE9-4E0A-3EF42CCF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7FD1C5CF-6BE2-6C66-725E-0CF30DBD00CE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63877" y="2057400"/>
            <a:ext cx="23015273" cy="960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>
            <a:normAutofit/>
          </a:bodyPr>
          <a:lstStyle>
            <a:lvl1pPr marL="685800" marR="0" indent="-685800" algn="l" defTabSz="182880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ucida Grande"/>
              <a:buChar char="‣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990600" marR="0" indent="-571500" algn="l" defTabSz="18288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41100"/>
              </a:buClr>
              <a:buSzPct val="100000"/>
              <a:buFont typeface="Arial"/>
              <a:buChar char="–"/>
              <a:tabLst/>
              <a:defRPr sz="4800" b="0" i="0" u="none" strike="noStrike" cap="none" spc="0" baseline="0">
                <a:solidFill>
                  <a:srgbClr val="941100"/>
                </a:solidFill>
                <a:uFill>
                  <a:solidFill>
                    <a:srgbClr val="9411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1333500" marR="0" indent="-457200" algn="l" defTabSz="182880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F7EDB"/>
              </a:buClr>
              <a:buSzPct val="100000"/>
              <a:buFont typeface="Arial"/>
              <a:buChar char="•"/>
              <a:tabLst/>
              <a:defRPr sz="4000" b="0" i="0" u="none" strike="noStrike" cap="none" spc="0" baseline="0">
                <a:solidFill>
                  <a:srgbClr val="9F7EDB"/>
                </a:solidFill>
                <a:uFill>
                  <a:solidFill>
                    <a:srgbClr val="9F7EDB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1790700" marR="0" indent="-457200" algn="l" defTabSz="182880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2600"/>
              </a:buClr>
              <a:buSzPct val="100000"/>
              <a:buFont typeface="Arial"/>
              <a:buChar char="–"/>
              <a:tabLst/>
              <a:defRPr sz="3600" b="0" i="0" u="none" strike="noStrike" cap="none" spc="0" baseline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2247900" marR="0" indent="-457200" algn="l" defTabSz="182880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  <a:lvl6pPr marL="2590800" marR="0" indent="-800100" algn="l" defTabSz="182880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ucida Grande"/>
              <a:buChar char="‣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6pPr>
            <a:lvl7pPr marL="2590800" marR="0" indent="-800100" algn="l" defTabSz="182880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ucida Grande"/>
              <a:buChar char="‣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7pPr>
            <a:lvl8pPr marL="2590800" marR="0" indent="-800100" algn="l" defTabSz="182880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ucida Grande"/>
              <a:buChar char="‣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8pPr>
            <a:lvl9pPr marL="2590800" marR="0" indent="-800100" algn="l" defTabSz="182880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ucida Grande"/>
              <a:buChar char="‣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4"/>
            <a:r>
              <a:rPr lang="en-US" dirty="0"/>
              <a:t>Body Level Five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527589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5E98A-4ED0-D93F-4DE4-68B5D20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EBC97-3AD0-445B-F1AA-AF1D42C52E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R="0" lvl="8" defTabSz="457200">
              <a:spcBef>
                <a:spcPts val="1200"/>
              </a:spcBef>
              <a:defRPr sz="4100">
                <a:solidFill>
                  <a:schemeClr val="accent2">
                    <a:satOff val="-63636"/>
                    <a:lumOff val="36666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rPr>
              <a:t>Lead:  John von Neumann (Princeton)</a:t>
            </a:r>
          </a:p>
          <a:p>
            <a:pPr marR="0" lvl="8" defTabSz="457200">
              <a:spcBef>
                <a:spcPts val="1200"/>
              </a:spcBef>
              <a:defRPr sz="4100">
                <a:solidFill>
                  <a:schemeClr val="accent2">
                    <a:satOff val="-63636"/>
                    <a:lumOff val="36666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rPr>
              <a:t>Co-Lead: Richard Feynman (Caltech)</a:t>
            </a:r>
          </a:p>
          <a:p>
            <a:pPr marR="0" lvl="8" defTabSz="457200">
              <a:spcBef>
                <a:spcPts val="1200"/>
              </a:spcBef>
              <a:defRPr sz="4100">
                <a:solidFill>
                  <a:schemeClr val="accent2">
                    <a:satOff val="-63636"/>
                    <a:lumOff val="36666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rPr>
              <a:t>Team: John McCarthy (Stanford), George Dantzig (Stanford)</a:t>
            </a:r>
          </a:p>
        </p:txBody>
      </p:sp>
    </p:spTree>
    <p:extLst>
      <p:ext uri="{BB962C8B-B14F-4D97-AF65-F5344CB8AC3E}">
        <p14:creationId xmlns:p14="http://schemas.microsoft.com/office/powerpoint/2010/main" val="319572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8778513" cy="1588834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>
            <a:normAutofit/>
          </a:bodyPr>
          <a:lstStyle/>
          <a:p>
            <a:r>
              <a:rPr dirty="0"/>
              <a:t>Title Text</a:t>
            </a:r>
          </a:p>
        </p:txBody>
      </p:sp>
      <p:pic>
        <p:nvPicPr>
          <p:cNvPr id="6" name="ISyE_AI4Opt_2-line_4color+black.png" descr="ISyE_AI4Opt_2-line_4color+bla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8372" y="59082"/>
            <a:ext cx="5045393" cy="1517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Unknown.jpeg" descr="Unknown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587" y="12008693"/>
            <a:ext cx="1639419" cy="1646739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4" r:id="rId2"/>
  </p:sldLayoutIdLst>
  <p:transition spd="med"/>
  <p:hf sldNum="0" hdr="0" dt="0"/>
  <p:txStyles>
    <p:titleStyle>
      <a:lvl1pPr marL="0" marR="0" indent="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>
            <a:solidFill>
              <a:srgbClr val="021CA1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>
            <a:solidFill>
              <a:srgbClr val="021CA1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>
            <a:solidFill>
              <a:srgbClr val="021CA1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>
            <a:solidFill>
              <a:srgbClr val="021CA1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>
            <a:solidFill>
              <a:srgbClr val="021CA1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>
            <a:solidFill>
              <a:srgbClr val="021CA1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>
            <a:solidFill>
              <a:srgbClr val="021CA1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>
            <a:solidFill>
              <a:srgbClr val="021CA1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>
            <a:solidFill>
              <a:srgbClr val="021CA1"/>
            </a:solidFill>
          </a:uFill>
          <a:latin typeface="+mn-lt"/>
          <a:ea typeface="+mn-ea"/>
          <a:cs typeface="+mn-cs"/>
          <a:sym typeface="Helvetica"/>
        </a:defRPr>
      </a:lvl9pPr>
    </p:titleStyle>
    <p:bodyStyle>
      <a:lvl1pPr marL="685800" marR="0" indent="-685800" algn="l" defTabSz="18288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Lucida Grande"/>
        <a:buChar char="‣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1085850" marR="0" indent="-666750" algn="l" defTabSz="18288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Lucida Grande"/>
        <a:buChar char="‣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1516379" marR="0" indent="-640079" algn="l" defTabSz="18288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Lucida Grande"/>
        <a:buChar char="‣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2044700" marR="0" indent="-711200" algn="l" defTabSz="18288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Lucida Grande"/>
        <a:buChar char="‣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2590800" marR="0" indent="-800100" algn="l" defTabSz="18288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Lucida Grande"/>
        <a:buChar char="‣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2590800" marR="0" indent="-800100" algn="l" defTabSz="18288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Lucida Grande"/>
        <a:buChar char="‣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2590800" marR="0" indent="-800100" algn="l" defTabSz="18288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Lucida Grande"/>
        <a:buChar char="‣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2590800" marR="0" indent="-800100" algn="l" defTabSz="18288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Lucida Grande"/>
        <a:buChar char="‣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2590800" marR="0" indent="-800100" algn="l" defTabSz="182880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Lucida Grande"/>
        <a:buChar char="‣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>
            <a:solidFill>
              <a:srgbClr val="929292"/>
            </a:solidFill>
          </a:uFill>
          <a:latin typeface="+mn-lt"/>
          <a:ea typeface="+mn-ea"/>
          <a:cs typeface="+mn-cs"/>
          <a:sym typeface="Lucida Grande"/>
        </a:defRPr>
      </a:lvl1pPr>
      <a:lvl2pPr marL="0" marR="0" indent="2286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>
            <a:solidFill>
              <a:srgbClr val="929292"/>
            </a:solidFill>
          </a:uFill>
          <a:latin typeface="+mn-lt"/>
          <a:ea typeface="+mn-ea"/>
          <a:cs typeface="+mn-cs"/>
          <a:sym typeface="Lucida Grande"/>
        </a:defRPr>
      </a:lvl2pPr>
      <a:lvl3pPr marL="0" marR="0" indent="4572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>
            <a:solidFill>
              <a:srgbClr val="929292"/>
            </a:solidFill>
          </a:uFill>
          <a:latin typeface="+mn-lt"/>
          <a:ea typeface="+mn-ea"/>
          <a:cs typeface="+mn-cs"/>
          <a:sym typeface="Lucida Grande"/>
        </a:defRPr>
      </a:lvl3pPr>
      <a:lvl4pPr marL="0" marR="0" indent="6858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>
            <a:solidFill>
              <a:srgbClr val="929292"/>
            </a:solidFill>
          </a:uFill>
          <a:latin typeface="+mn-lt"/>
          <a:ea typeface="+mn-ea"/>
          <a:cs typeface="+mn-cs"/>
          <a:sym typeface="Lucida Grande"/>
        </a:defRPr>
      </a:lvl4pPr>
      <a:lvl5pPr marL="0" marR="0" indent="9144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>
            <a:solidFill>
              <a:srgbClr val="929292"/>
            </a:solidFill>
          </a:uFill>
          <a:latin typeface="+mn-lt"/>
          <a:ea typeface="+mn-ea"/>
          <a:cs typeface="+mn-cs"/>
          <a:sym typeface="Lucida Grande"/>
        </a:defRPr>
      </a:lvl5pPr>
      <a:lvl6pPr marL="0" marR="0" indent="11430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>
            <a:solidFill>
              <a:srgbClr val="929292"/>
            </a:solidFill>
          </a:uFill>
          <a:latin typeface="+mn-lt"/>
          <a:ea typeface="+mn-ea"/>
          <a:cs typeface="+mn-cs"/>
          <a:sym typeface="Lucida Grande"/>
        </a:defRPr>
      </a:lvl6pPr>
      <a:lvl7pPr marL="0" marR="0" indent="13716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>
            <a:solidFill>
              <a:srgbClr val="929292"/>
            </a:solidFill>
          </a:uFill>
          <a:latin typeface="+mn-lt"/>
          <a:ea typeface="+mn-ea"/>
          <a:cs typeface="+mn-cs"/>
          <a:sym typeface="Lucida Grande"/>
        </a:defRPr>
      </a:lvl7pPr>
      <a:lvl8pPr marL="0" marR="0" indent="16002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>
            <a:solidFill>
              <a:srgbClr val="929292"/>
            </a:solidFill>
          </a:uFill>
          <a:latin typeface="+mn-lt"/>
          <a:ea typeface="+mn-ea"/>
          <a:cs typeface="+mn-cs"/>
          <a:sym typeface="Lucida Grande"/>
        </a:defRPr>
      </a:lvl8pPr>
      <a:lvl9pPr marL="0" marR="0" indent="18288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>
            <a:solidFill>
              <a:srgbClr val="929292"/>
            </a:solidFill>
          </a:uFill>
          <a:latin typeface="+mn-lt"/>
          <a:ea typeface="+mn-ea"/>
          <a:cs typeface="+mn-cs"/>
          <a:sym typeface="Lucida Grand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ueWeb.png" descr="BlueWeb.png">
            <a:extLst>
              <a:ext uri="{FF2B5EF4-FFF2-40B4-BE49-F238E27FC236}">
                <a16:creationId xmlns:a16="http://schemas.microsoft.com/office/drawing/2014/main" id="{55B0845D-7F69-DEA4-C24D-33DAFE36EE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670" t="6292" r="30679" b="36"/>
          <a:stretch/>
        </p:blipFill>
        <p:spPr>
          <a:xfrm flipH="1"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F01DE3CC-4D4A-8B43-F2D4-B6DDD7F89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34460"/>
            <a:ext cx="2438399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CCEFB6-2926-56D2-02F4-5E1BE9F95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8432" y="10131552"/>
            <a:ext cx="13466064" cy="31285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9pPr>
              <a:defRPr sz="4000"/>
            </a:lvl9pPr>
          </a:lstStyle>
          <a:p>
            <a:pPr marR="0" lvl="8" defTabSz="457200">
              <a:spcBef>
                <a:spcPts val="1200"/>
              </a:spcBef>
              <a:defRPr sz="4100">
                <a:solidFill>
                  <a:schemeClr val="accent2">
                    <a:satOff val="-63636"/>
                    <a:lumOff val="36666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rPr>
              <a:t>Lead:  John von Neumann (Princeton)</a:t>
            </a:r>
          </a:p>
          <a:p>
            <a:pPr marR="0" lvl="8" defTabSz="457200">
              <a:spcBef>
                <a:spcPts val="1200"/>
              </a:spcBef>
              <a:defRPr sz="4100">
                <a:solidFill>
                  <a:schemeClr val="accent2">
                    <a:satOff val="-63636"/>
                    <a:lumOff val="36666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rPr>
              <a:t>Co-Lead: Richard Feynman (Caltech)</a:t>
            </a:r>
          </a:p>
          <a:p>
            <a:pPr marR="0" lvl="8" defTabSz="457200">
              <a:spcBef>
                <a:spcPts val="1200"/>
              </a:spcBef>
              <a:defRPr sz="4100">
                <a:solidFill>
                  <a:schemeClr val="accent2">
                    <a:satOff val="-63636"/>
                    <a:lumOff val="36666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rPr>
              <a:t>Team: John McCarthy (Stanford), George Dantzig (Stanford)</a:t>
            </a:r>
          </a:p>
        </p:txBody>
      </p:sp>
    </p:spTree>
    <p:extLst>
      <p:ext uri="{BB962C8B-B14F-4D97-AF65-F5344CB8AC3E}">
        <p14:creationId xmlns:p14="http://schemas.microsoft.com/office/powerpoint/2010/main" val="50944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9000" kern="1200">
          <a:solidFill>
            <a:schemeClr val="bg1">
              <a:lumMod val="85000"/>
            </a:schemeClr>
          </a:solidFill>
          <a:latin typeface="Gill Sans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BD0C85-8EC1-68E4-A159-10DD7191B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Constraint Programming Education: Lessons for the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DAC11-0D93-47AA-0B24-0424DB26E2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R="0" lvl="8" defTabSz="457200">
              <a:spcBef>
                <a:spcPts val="1200"/>
              </a:spcBef>
              <a:defRPr sz="4100">
                <a:solidFill>
                  <a:schemeClr val="accent2">
                    <a:satOff val="-63636"/>
                    <a:lumOff val="36666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rPr>
              <a:t>Tejas Santanam &amp; Pascal Van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rPr>
              <a:t>Hentenryck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uFillTx/>
                <a:latin typeface="Gill Sans"/>
                <a:ea typeface="Gill Sans"/>
                <a:cs typeface="Gill Sans"/>
                <a:sym typeface="Gill Sans"/>
              </a:rPr>
              <a:t>, Georgia Tech</a:t>
            </a:r>
          </a:p>
        </p:txBody>
      </p:sp>
    </p:spTree>
    <p:extLst>
      <p:ext uri="{BB962C8B-B14F-4D97-AF65-F5344CB8AC3E}">
        <p14:creationId xmlns:p14="http://schemas.microsoft.com/office/powerpoint/2010/main" val="333427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170A-39B1-9DB6-3D78-229C514B1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Reception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C85C4-D69F-B4B0-B492-EE58F47FF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8A66B-82E6-E96D-F19A-68C6C14D2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792" y="2785730"/>
            <a:ext cx="12905225" cy="2088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82B8BF-33AE-A4DA-81CC-73F0D6DAE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792" y="5602767"/>
            <a:ext cx="14134566" cy="3976577"/>
          </a:xfrm>
          <a:prstGeom prst="rect">
            <a:avLst/>
          </a:prstGeom>
        </p:spPr>
      </p:pic>
      <p:pic>
        <p:nvPicPr>
          <p:cNvPr id="7170" name="Picture 2" descr="Awards | 2021 ALA Midwinter">
            <a:extLst>
              <a:ext uri="{FF2B5EF4-FFF2-40B4-BE49-F238E27FC236}">
                <a16:creationId xmlns:a16="http://schemas.microsoft.com/office/drawing/2014/main" id="{B22C6CD4-8150-DAE4-55EE-4C9199DA2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1070" y="5272100"/>
            <a:ext cx="3298899" cy="352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wards | 2021 ALA Midwinter">
            <a:extLst>
              <a:ext uri="{FF2B5EF4-FFF2-40B4-BE49-F238E27FC236}">
                <a16:creationId xmlns:a16="http://schemas.microsoft.com/office/drawing/2014/main" id="{83DDF583-1FBD-3829-EEF6-869421473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4153" y="5272099"/>
            <a:ext cx="3298899" cy="352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9646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E6A3A-A957-AB5A-4456-41906D39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Teaching to Undergraduate and Engineering Students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E5251-2DF0-A3CE-5F97-655118729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Don't Want Students to Rely on ChatGPT? Have Them Use It | WIRED">
            <a:extLst>
              <a:ext uri="{FF2B5EF4-FFF2-40B4-BE49-F238E27FC236}">
                <a16:creationId xmlns:a16="http://schemas.microsoft.com/office/drawing/2014/main" id="{CFB89041-A77B-2E8B-58C0-F58F096B1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057400"/>
            <a:ext cx="12801600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31749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44D1-E7B7-B2F2-6DA1-DB49CCE6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Modeling-Focused Teaching and </a:t>
            </a:r>
            <a:r>
              <a:rPr lang="en-US" dirty="0" err="1"/>
              <a:t>Autograders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5DB0A-7B69-E741-F02D-EB216A2C1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ebugging a preprocessing script">
            <a:extLst>
              <a:ext uri="{FF2B5EF4-FFF2-40B4-BE49-F238E27FC236}">
                <a16:creationId xmlns:a16="http://schemas.microsoft.com/office/drawing/2014/main" id="{FCDF8E32-B936-A035-3F4B-F347A86CC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685" y="2057399"/>
            <a:ext cx="12661166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87648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0584-521B-4A4C-E998-A24F518BF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C3B1F-FA74-2783-B218-8CF65CD1A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5 Tips for Creating Your First (Successful) Online Course | Entrepreneur">
            <a:extLst>
              <a:ext uri="{FF2B5EF4-FFF2-40B4-BE49-F238E27FC236}">
                <a16:creationId xmlns:a16="http://schemas.microsoft.com/office/drawing/2014/main" id="{BB547B99-79A4-574D-1ABC-84D5CB153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940" y="2057400"/>
            <a:ext cx="14587870" cy="97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33791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8F09-43E3-3C50-C9AD-EF8FAD1C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Promotion of CP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B5A5B-4C3B-595D-8608-F22BA793E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Top Advantages and Disadvantages of Artificial Intelligence [2023 Edition]">
            <a:extLst>
              <a:ext uri="{FF2B5EF4-FFF2-40B4-BE49-F238E27FC236}">
                <a16:creationId xmlns:a16="http://schemas.microsoft.com/office/drawing/2014/main" id="{62D2508D-B15F-ABFD-5F81-B7C0CBAE4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33" y="3403747"/>
            <a:ext cx="10769600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Solve a vehicle routing problem (VRP) using R and Nextmv Cloud">
            <a:extLst>
              <a:ext uri="{FF2B5EF4-FFF2-40B4-BE49-F238E27FC236}">
                <a16:creationId xmlns:a16="http://schemas.microsoft.com/office/drawing/2014/main" id="{C93C01C9-108F-93D8-3D7F-0C9642EBF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991" y="3048000"/>
            <a:ext cx="10287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96790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3C34-5C98-76F3-3931-D5D3CE649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Introductory Resources and Availability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8CE51-EAA4-BD9A-DF0B-7165651BA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An Introduction to Statistical Learning">
            <a:extLst>
              <a:ext uri="{FF2B5EF4-FFF2-40B4-BE49-F238E27FC236}">
                <a16:creationId xmlns:a16="http://schemas.microsoft.com/office/drawing/2014/main" id="{F70DCDCB-E932-FDD4-AED4-8CA48AB3F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778" y="1905839"/>
            <a:ext cx="5370882" cy="904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klearn - An Introduction Guide to Machine Learning - AlgoTrading101 Blog">
            <a:extLst>
              <a:ext uri="{FF2B5EF4-FFF2-40B4-BE49-F238E27FC236}">
                <a16:creationId xmlns:a16="http://schemas.microsoft.com/office/drawing/2014/main" id="{99BE20CB-8E8C-AC2B-8BD2-50964553C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686" y="2341229"/>
            <a:ext cx="7224973" cy="288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MiniZinc">
            <a:extLst>
              <a:ext uri="{FF2B5EF4-FFF2-40B4-BE49-F238E27FC236}">
                <a16:creationId xmlns:a16="http://schemas.microsoft.com/office/drawing/2014/main" id="{E09F9797-67D9-2528-BB05-A849933F4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2860" y="5699784"/>
            <a:ext cx="4689999" cy="468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Principles of Constraint Programming: Apt, Krzysztof: 9780521825832:  Amazon.com: Books">
            <a:extLst>
              <a:ext uri="{FF2B5EF4-FFF2-40B4-BE49-F238E27FC236}">
                <a16:creationId xmlns:a16="http://schemas.microsoft.com/office/drawing/2014/main" id="{C3DC2E7E-CB6F-6DC6-5595-92E02416A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098" y="2341229"/>
            <a:ext cx="5317813" cy="799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edX: Courses by Harvard &amp; MIT - Apps on Google Play">
            <a:extLst>
              <a:ext uri="{FF2B5EF4-FFF2-40B4-BE49-F238E27FC236}">
                <a16:creationId xmlns:a16="http://schemas.microsoft.com/office/drawing/2014/main" id="{A17BEE2A-F816-5A5D-2DCA-0DC710A8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364" y="6182697"/>
            <a:ext cx="3806791" cy="380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10176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99E2-1384-7AD0-6285-81A03F4FE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LLMs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CF388-2316-712D-84E3-B6551F285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90666-3915-35EB-0240-1EA5CAABE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027" y="1892595"/>
            <a:ext cx="12618996" cy="976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0039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217EE-BB1C-263A-4615-0AE35FA2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72289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374A-E07A-C53D-6AF1-D8FFA379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Georgia Tech CP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42FAB-EDF2-1DC5-6969-B7A27075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Professor Pascal Van Hentenryck Brings Public Transportation into the 21st  Century | Socially Aware Mobility | Georgia Institute of Technology |  Atlanta, GA">
            <a:extLst>
              <a:ext uri="{FF2B5EF4-FFF2-40B4-BE49-F238E27FC236}">
                <a16:creationId xmlns:a16="http://schemas.microsoft.com/office/drawing/2014/main" id="{84B824AE-0919-99CF-83D2-5E58FA654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1892" y="2299143"/>
            <a:ext cx="8511845" cy="88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ilities | H. Milton Stewart School of Industrial and Systems Engineering">
            <a:extLst>
              <a:ext uri="{FF2B5EF4-FFF2-40B4-BE49-F238E27FC236}">
                <a16:creationId xmlns:a16="http://schemas.microsoft.com/office/drawing/2014/main" id="{24C84093-1368-75E9-CA4E-F789F4A93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58" y="4702913"/>
            <a:ext cx="11981121" cy="399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56181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C60F3-7F1E-B629-A1C0-805806F3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Georgia Tech CP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2C455-AB27-B5E7-8F14-26A9338F1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One platform to connect | Zoom">
            <a:extLst>
              <a:ext uri="{FF2B5EF4-FFF2-40B4-BE49-F238E27FC236}">
                <a16:creationId xmlns:a16="http://schemas.microsoft.com/office/drawing/2014/main" id="{14A4D1AA-CC09-29BC-EA4E-2E5B33A05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068" y="2057400"/>
            <a:ext cx="10117736" cy="531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nvas - eLearning | UAB">
            <a:extLst>
              <a:ext uri="{FF2B5EF4-FFF2-40B4-BE49-F238E27FC236}">
                <a16:creationId xmlns:a16="http://schemas.microsoft.com/office/drawing/2014/main" id="{CB792754-4BDC-2367-7580-7DF43BC3A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554" y="8360735"/>
            <a:ext cx="4273107" cy="427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ejas Santanam - Research Engineer - Beep, Inc. | LinkedIn">
            <a:extLst>
              <a:ext uri="{FF2B5EF4-FFF2-40B4-BE49-F238E27FC236}">
                <a16:creationId xmlns:a16="http://schemas.microsoft.com/office/drawing/2014/main" id="{7066C709-D551-1858-A774-DFDD7AF74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0082" y="4293818"/>
            <a:ext cx="5128364" cy="512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85965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C60F3-7F1E-B629-A1C0-805806F3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Georgia Tech CP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2C455-AB27-B5E7-8F14-26A9338F1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Basics of CP</a:t>
            </a:r>
          </a:p>
          <a:p>
            <a:r>
              <a:rPr lang="en-US" dirty="0"/>
              <a:t>Elements of CP</a:t>
            </a:r>
          </a:p>
          <a:p>
            <a:pPr lvl="1"/>
            <a:r>
              <a:rPr lang="en-US" dirty="0"/>
              <a:t>Reification</a:t>
            </a:r>
          </a:p>
          <a:p>
            <a:pPr lvl="1"/>
            <a:r>
              <a:rPr lang="en-US" dirty="0"/>
              <a:t>Optimization</a:t>
            </a:r>
          </a:p>
          <a:p>
            <a:r>
              <a:rPr lang="en-US" dirty="0"/>
              <a:t>Global Constraints</a:t>
            </a:r>
          </a:p>
          <a:p>
            <a:r>
              <a:rPr lang="en-US" dirty="0"/>
              <a:t>Modeling in CP</a:t>
            </a:r>
          </a:p>
          <a:p>
            <a:pPr lvl="1"/>
            <a:r>
              <a:rPr lang="en-US" dirty="0"/>
              <a:t>Symmetry breaking</a:t>
            </a:r>
          </a:p>
          <a:p>
            <a:pPr lvl="1"/>
            <a:r>
              <a:rPr lang="en-US" dirty="0"/>
              <a:t>Redundant constraints</a:t>
            </a:r>
          </a:p>
          <a:p>
            <a:r>
              <a:rPr lang="en-US" dirty="0"/>
              <a:t>Search in CP</a:t>
            </a:r>
          </a:p>
          <a:p>
            <a:r>
              <a:rPr lang="en-US" dirty="0"/>
              <a:t>Scheduling</a:t>
            </a:r>
          </a:p>
          <a:p>
            <a:pPr lvl="1"/>
            <a:r>
              <a:rPr lang="en-US" dirty="0"/>
              <a:t>Interval vars</a:t>
            </a:r>
          </a:p>
          <a:p>
            <a:pPr lvl="1"/>
            <a:r>
              <a:rPr lang="en-US" dirty="0"/>
              <a:t>Sequence vars</a:t>
            </a:r>
          </a:p>
          <a:p>
            <a:pPr lvl="1"/>
            <a:r>
              <a:rPr lang="en-US" dirty="0"/>
              <a:t>Cumulative constraints</a:t>
            </a:r>
          </a:p>
          <a:p>
            <a:r>
              <a:rPr lang="en-US" dirty="0"/>
              <a:t>Advanced Topics</a:t>
            </a:r>
          </a:p>
          <a:p>
            <a:pPr lvl="1"/>
            <a:r>
              <a:rPr lang="en-US" dirty="0"/>
              <a:t>Routing</a:t>
            </a:r>
          </a:p>
          <a:p>
            <a:pPr lvl="1"/>
            <a:r>
              <a:rPr lang="en-US" dirty="0"/>
              <a:t>Scripting</a:t>
            </a:r>
          </a:p>
          <a:p>
            <a:pPr lvl="1"/>
            <a:r>
              <a:rPr lang="en-US" dirty="0"/>
              <a:t>CP in Python</a:t>
            </a:r>
          </a:p>
          <a:p>
            <a:pPr lvl="1"/>
            <a:r>
              <a:rPr lang="en-US" dirty="0" err="1"/>
              <a:t>MiniCP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1520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AE882-7166-D183-A053-077BDC70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Videos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D8233-1BCB-E60D-DBA2-2FCC09F35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E4019-2D17-F9E5-359F-050393481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016" y="1847262"/>
            <a:ext cx="15119497" cy="989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993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55229-7268-2DA2-5F38-7B972062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Sessions and Discussion Forums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058AD-8389-4420-4DEC-13A8BB239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ow to use accessibility features on Zoom - RNID">
            <a:extLst>
              <a:ext uri="{FF2B5EF4-FFF2-40B4-BE49-F238E27FC236}">
                <a16:creationId xmlns:a16="http://schemas.microsoft.com/office/drawing/2014/main" id="{CE0A0B67-AE99-1799-6AC0-6596AE8B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3350"/>
            <a:ext cx="13004800" cy="836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709CC0-413B-75E4-1A2D-2602B29A2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7211" y="3444949"/>
            <a:ext cx="10898237" cy="623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0395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40AD-F12D-EB49-6823-AF79C512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0FDD7-0FEC-BD71-04CD-330492D2F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BM ILOG CPLEX Optimization Studio | IBM">
            <a:extLst>
              <a:ext uri="{FF2B5EF4-FFF2-40B4-BE49-F238E27FC236}">
                <a16:creationId xmlns:a16="http://schemas.microsoft.com/office/drawing/2014/main" id="{826B9857-1906-F627-AAE7-B65E3DCF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35" y="2248786"/>
            <a:ext cx="17101429" cy="960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48597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683-0785-ACFF-BE6B-6461A120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Wars Theme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2223-50F2-2C8F-4418-638365994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Professor teaches viral Star Wars-themed class – Technique">
            <a:extLst>
              <a:ext uri="{FF2B5EF4-FFF2-40B4-BE49-F238E27FC236}">
                <a16:creationId xmlns:a16="http://schemas.microsoft.com/office/drawing/2014/main" id="{F3B9022A-C0FF-4CCC-B652-567E32B7D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285" y="2339162"/>
            <a:ext cx="16969402" cy="903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08839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58126-CBE9-098C-6D24-6F79F0E8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Engagement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7DA42-122A-F998-4D55-FD43F4FA2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0F78B-3251-B2BC-F6C4-13C152F8D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05" y="4167963"/>
            <a:ext cx="15721341" cy="47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3370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lid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81279" indent="81279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81279" indent="81279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81279" indent="81279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81279" indent="81279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14155</TotalTime>
  <Words>108</Words>
  <Application>Microsoft Macintosh PowerPoint</Application>
  <PresentationFormat>Custom</PresentationFormat>
  <Paragraphs>36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Gill Sans</vt:lpstr>
      <vt:lpstr>Helvetica</vt:lpstr>
      <vt:lpstr>Lucida Grande</vt:lpstr>
      <vt:lpstr>Slide</vt:lpstr>
      <vt:lpstr>Title</vt:lpstr>
      <vt:lpstr>Modern Constraint Programming Education: Lessons for the Future</vt:lpstr>
      <vt:lpstr>The Georgia Tech CP Course</vt:lpstr>
      <vt:lpstr>The Georgia Tech CP Course</vt:lpstr>
      <vt:lpstr>The Georgia Tech CP Course</vt:lpstr>
      <vt:lpstr>Lecture Videos</vt:lpstr>
      <vt:lpstr>Interactive Sessions and Discussion Forums</vt:lpstr>
      <vt:lpstr>Assignments</vt:lpstr>
      <vt:lpstr>Star Wars Theme</vt:lpstr>
      <vt:lpstr>Student Engagement</vt:lpstr>
      <vt:lpstr>Student Reception</vt:lpstr>
      <vt:lpstr>Teaching to Undergraduate and Engineering Students</vt:lpstr>
      <vt:lpstr>Modeling-Focused Teaching and Autograders</vt:lpstr>
      <vt:lpstr>Distance Learning</vt:lpstr>
      <vt:lpstr>Promotion of CP</vt:lpstr>
      <vt:lpstr>Introductory Resources and Availability</vt:lpstr>
      <vt:lpstr>Impact of LLMs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Title here</dc:title>
  <cp:lastModifiedBy>Santanam, Tejas</cp:lastModifiedBy>
  <cp:revision>19</cp:revision>
  <dcterms:modified xsi:type="dcterms:W3CDTF">2023-08-25T13:34:53Z</dcterms:modified>
</cp:coreProperties>
</file>